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2" r:id="rId7"/>
  </p:sldMasterIdLst>
  <p:notesMasterIdLst>
    <p:notesMasterId r:id="rId15"/>
  </p:notesMasterIdLst>
  <p:sldIdLst>
    <p:sldId id="264" r:id="rId8"/>
    <p:sldId id="258" r:id="rId9"/>
    <p:sldId id="262" r:id="rId10"/>
    <p:sldId id="259" r:id="rId11"/>
    <p:sldId id="263" r:id="rId12"/>
    <p:sldId id="260" r:id="rId13"/>
    <p:sldId id="265" r:id="rId14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9E934-9F52-4012-89D0-322495B7418E}" v="95" dt="2024-10-14T14:30:44.101"/>
    <p1510:client id="{A7EBCEDA-BCA2-146C-92A2-A56E44E07EDD}" v="12" dt="2024-10-14T14:45:24.449"/>
    <p1510:client id="{F748FD94-B27B-A18F-653D-E3B82EB15B6B}" v="110" dt="2024-10-14T14:19:21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CF77D-4A1B-4506-9212-D5BBA9259787}" type="datetimeFigureOut">
              <a:rPr lang="en-CH" smtClean="0"/>
              <a:t>10/15/2024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C6EFA-0265-431B-AC47-2034C51492D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44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2C6EFA-0265-431B-AC47-2034C51492DA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5618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2C6EFA-0265-431B-AC47-2034C51492DA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4740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4C69AE-3299-1F59-997F-1709C1DD7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DA0CF7-60D6-4B86-6F50-ECF55C6D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AAD9ED-75F1-0289-7EF5-74AB2DFD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C05C5-F63A-53B8-E6BB-6E73E6E7490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59AFEE7-E5E4-8C50-6361-BB9205652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71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7684-9640-7B9F-691F-3B5A2666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FF9C-C20C-490B-6F06-81BD2D8F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69EF0-726B-80A7-9DCD-6896F352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01CD-B4D9-4C0A-A8C1-D42233A2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5A26A-1F4A-80E3-3CF1-B5AF98EE4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85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3EAE96-DCE0-88A1-D4B1-3E38DC198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9" name="CuadroTexto 3">
            <a:extLst>
              <a:ext uri="{FF2B5EF4-FFF2-40B4-BE49-F238E27FC236}">
                <a16:creationId xmlns:a16="http://schemas.microsoft.com/office/drawing/2014/main" id="{002E4A1E-1EB0-0593-1C8D-3884AC9BB310}"/>
              </a:ext>
            </a:extLst>
          </p:cNvPr>
          <p:cNvSpPr txBox="1"/>
          <p:nvPr userDrawn="1"/>
        </p:nvSpPr>
        <p:spPr>
          <a:xfrm>
            <a:off x="3824879" y="4572080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37578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AD252D8-47A9-4F50-0A77-F7F2B5C7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54E0E61-AEC0-9130-9970-54CD0B1F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359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1E8E-B63B-2812-4914-7B39E38C7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65A07-4D49-E8EF-40E0-498B3F03B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CE9B65-7C16-AD40-4E8F-376EFB31D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EF2646-4A29-9DC6-94A1-9C78C840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CBA443-1DB4-591B-10FB-89F19A3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884739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F71B37-838A-25F4-2891-96F126B3BD4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1085" y="1285432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64250E-B7FE-5C77-8772-835E1D3B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85" y="2260315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93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51E2-0AA8-B538-88F2-E8FEE737F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Comparison Slide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FE506-04E4-4D79-51C0-DE1A5396B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EB5BD-B42E-8768-14F6-DA6AD36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263CD-AEDB-2834-CF69-D950F370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949F-23D7-43BC-86B5-A59EEC23A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4310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637AC-ADC8-93B9-85DF-F33A35518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BA7D7FA-A6C1-15E9-248F-222403659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4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D8F-B49C-E9AF-967A-FE2625C117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9CC6D77E-AF65-470D-B774-7812FAD3C4A3}"/>
              </a:ext>
            </a:extLst>
          </p:cNvPr>
          <p:cNvSpPr txBox="1"/>
          <p:nvPr userDrawn="1"/>
        </p:nvSpPr>
        <p:spPr>
          <a:xfrm>
            <a:off x="3824879" y="5024143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151650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ge to Edge Photo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3ED7F9-AC2F-AB90-E59E-6D3DCE7D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8" y="1013439"/>
            <a:ext cx="4274474" cy="1600200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6C12E21-29DC-AD1F-41A5-AE890AAD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90053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4530C31-AD13-5759-E472-94A0E4916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078" y="2941814"/>
            <a:ext cx="4274474" cy="2667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590D3C-988E-2567-60EB-0A4602CD3C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0E4EEFA-0995-9CCD-6D7F-70B9EBD4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CD4D1A9-9F6B-C561-7AC4-05C86FF1A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7FCF368-AB64-5FEB-A4ED-1837EE8E80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3C1AC0-3A73-603A-A859-24A89A5E3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1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452C-9105-195E-DD50-B85571BF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CA40B-4ECB-51F3-7BA4-D0C4399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4D9-3A4B-1F8B-5219-5EE058F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03604-72C3-D5CE-C09C-E05C72BFC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53E66-3D7A-FC9C-DAAB-7750C481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edit Master text styles</a:t>
            </a:r>
          </a:p>
          <a:p>
            <a:pPr lvl="0"/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2083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C293F6-E8B6-92CA-8DD3-F46267F22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64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85E8BFE3-BE3F-06D0-2E51-B1A3E835A55D}"/>
              </a:ext>
            </a:extLst>
          </p:cNvPr>
          <p:cNvSpPr txBox="1"/>
          <p:nvPr userDrawn="1"/>
        </p:nvSpPr>
        <p:spPr>
          <a:xfrm>
            <a:off x="3958443" y="4346049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58393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1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C0AB1-DC1A-370D-2DBC-7F636C925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4AFEC8-D7E6-FB46-B2C8-3E1FF518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6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" y="0"/>
            <a:ext cx="12475533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#1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2" r:id="rId4"/>
    <p:sldLayoutId id="2147483653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56854"/>
            <a:ext cx="12192000" cy="6858000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#2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9331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65" r:id="rId5"/>
    <p:sldLayoutId id="2147483671" r:id="rId6"/>
    <p:sldLayoutId id="2147483681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blue rectangle&#10;&#10;Description automatically generated">
            <a:extLst>
              <a:ext uri="{FF2B5EF4-FFF2-40B4-BE49-F238E27FC236}">
                <a16:creationId xmlns:a16="http://schemas.microsoft.com/office/drawing/2014/main" id="{9E8A25AD-8EE8-C80F-37B6-E5BC4C2CBA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3019" y="-127590"/>
            <a:ext cx="12195019" cy="69962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CF8C2-75E9-6016-486F-1EAB5024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#3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308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5" r:id="rId3"/>
    <p:sldLayoutId id="2147483676" r:id="rId4"/>
    <p:sldLayoutId id="2147483679" r:id="rId5"/>
    <p:sldLayoutId id="2147483677" r:id="rId6"/>
    <p:sldLayoutId id="214748367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1F7C8-B977-11A8-F895-8D99CAC0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Photography Slides</a:t>
            </a:r>
            <a:endParaRPr lang="en-FR"/>
          </a:p>
        </p:txBody>
      </p:sp>
      <p:pic>
        <p:nvPicPr>
          <p:cNvPr id="11" name="Picture 10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D4FDA4F3-78CD-1AB6-C649-9A0EF319DC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579F0-A965-5FE6-5EE0-D1CA3E71D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/>
              <a:t>Agenda Item: 3.4 </a:t>
            </a:r>
            <a:r>
              <a:rPr lang="sv-SE" sz="4400"/>
              <a:t>Collaboration and Resource Mobilization</a:t>
            </a:r>
            <a:endParaRPr lang="en-US" sz="440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RA VI -19 session</a:t>
            </a:r>
          </a:p>
          <a:p>
            <a:pPr marL="0" indent="0">
              <a:buNone/>
            </a:pPr>
            <a:r>
              <a:rPr lang="en-US"/>
              <a:t>15-16 October, 2024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Presented by WMO Secretariat</a:t>
            </a:r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6895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671" y="448586"/>
            <a:ext cx="10439103" cy="685172"/>
          </a:xfrm>
        </p:spPr>
        <p:txBody>
          <a:bodyPr/>
          <a:lstStyle/>
          <a:p>
            <a:pPr algn="ctr"/>
            <a:r>
              <a:rPr lang="sv-SE" sz="2800" err="1">
                <a:latin typeface="Arial"/>
                <a:cs typeface="Arial"/>
              </a:rPr>
              <a:t>Document</a:t>
            </a:r>
            <a:r>
              <a:rPr lang="sv-SE" sz="2800">
                <a:latin typeface="Arial"/>
                <a:cs typeface="Arial"/>
              </a:rPr>
              <a:t> Content</a:t>
            </a:r>
            <a:endParaRPr lang="fr-FR" sz="2800" err="1">
              <a:latin typeface="Arial"/>
              <a:cs typeface="Arial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273" y="1518462"/>
            <a:ext cx="11021128" cy="4062821"/>
          </a:xfrm>
        </p:spPr>
        <p:txBody>
          <a:bodyPr lIns="91440" tIns="45720" rIns="91440" bIns="45720" anchor="t"/>
          <a:lstStyle/>
          <a:p>
            <a:r>
              <a:rPr lang="en-US" b="1" u="sng"/>
              <a:t>Document 3.4 comprises two components: the draft resolution and the draft decision:</a:t>
            </a:r>
            <a:endParaRPr lang="fr-FR" b="1" u="sng"/>
          </a:p>
          <a:p>
            <a:endParaRPr lang="fr-FR" b="1" u="sng"/>
          </a:p>
          <a:p>
            <a:pPr marL="342900" indent="-342900">
              <a:buFont typeface="+mj-lt"/>
              <a:buAutoNum type="arabicPeriod"/>
            </a:pPr>
            <a:r>
              <a:rPr lang="en-US" sz="1800"/>
              <a:t>Draft Resolution RA VI-19(I)): Establishment of a Regional Open Consultative Platform of Regional Association VI (Europe) (R-OCP-RA 3.4/1 (VI)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i="1"/>
              <a:t>Information Document</a:t>
            </a:r>
            <a:r>
              <a:rPr lang="en-US" sz="1600"/>
              <a:t>: RA VI-19(I)/INF. 3.4(1) – Public-Private Engagement: R-OCP and Updates on PPE Activities for more information.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1"/>
              <a:t>Draft Decision 3.4/1 (RA VI-19(I)): Collaboration and Resource Mobilization</a:t>
            </a:r>
          </a:p>
          <a:p>
            <a:r>
              <a:rPr lang="en-US" sz="1800" i="1"/>
              <a:t>Accompanied by two information documents: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fr-FR" sz="1600"/>
              <a:t>RA VI-19(I)/INF. 3.4(2)-Resource </a:t>
            </a:r>
            <a:r>
              <a:rPr lang="fr-FR" sz="1600" err="1"/>
              <a:t>Mobilization</a:t>
            </a:r>
            <a:endParaRPr lang="fr-FR" sz="1600"/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/>
              <a:t>RA VI-19(I)/INF. 3.4(3)-Education and Training Aspects in RA VI</a:t>
            </a:r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2367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429" y="165175"/>
            <a:ext cx="10572268" cy="685172"/>
          </a:xfrm>
        </p:spPr>
        <p:txBody>
          <a:bodyPr/>
          <a:lstStyle/>
          <a:p>
            <a:pPr algn="ctr"/>
            <a:r>
              <a:rPr lang="sv-SE" sz="2800">
                <a:latin typeface="Arial"/>
                <a:cs typeface="Arial"/>
              </a:rPr>
              <a:t>Decision </a:t>
            </a:r>
            <a:r>
              <a:rPr lang="sv-SE" sz="2800" err="1">
                <a:latin typeface="Arial"/>
                <a:cs typeface="Arial"/>
              </a:rPr>
              <a:t>Justification</a:t>
            </a:r>
            <a:r>
              <a:rPr lang="sv-SE" sz="2800">
                <a:latin typeface="Arial"/>
                <a:cs typeface="Arial"/>
              </a:rPr>
              <a:t> </a:t>
            </a:r>
            <a:endParaRPr lang="fr-FR" sz="280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0427" y="2586635"/>
            <a:ext cx="11021128" cy="3557117"/>
          </a:xfrm>
        </p:spPr>
        <p:txBody>
          <a:bodyPr lIns="91440" tIns="45720" rIns="91440" bIns="45720" anchor="t"/>
          <a:lstStyle/>
          <a:p>
            <a:r>
              <a:rPr lang="fr-FR" sz="2000" b="1" u="sng"/>
              <a:t>As </a:t>
            </a:r>
            <a:r>
              <a:rPr lang="fr-FR" sz="2000" b="1" u="sng" err="1"/>
              <a:t>well</a:t>
            </a:r>
            <a:r>
              <a:rPr lang="fr-FR" sz="2000" b="1" u="sng"/>
              <a:t> as in recognition of the: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Transformative </a:t>
            </a:r>
            <a:r>
              <a:rPr lang="fr-FR" sz="2000" err="1"/>
              <a:t>potential</a:t>
            </a:r>
            <a:r>
              <a:rPr lang="fr-FR" sz="2000"/>
              <a:t> of </a:t>
            </a:r>
            <a:r>
              <a:rPr lang="fr-FR" sz="2000" err="1"/>
              <a:t>Artifical</a:t>
            </a:r>
            <a:r>
              <a:rPr lang="fr-FR" sz="2000"/>
              <a:t> </a:t>
            </a:r>
            <a:r>
              <a:rPr lang="fr-FR" sz="2000" err="1"/>
              <a:t>Intellegence</a:t>
            </a:r>
            <a:r>
              <a:rPr lang="fr-FR" sz="2000"/>
              <a:t> and new technologies,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The value of collaboration </a:t>
            </a:r>
            <a:r>
              <a:rPr lang="fr-FR" sz="2000" err="1"/>
              <a:t>with</a:t>
            </a:r>
            <a:r>
              <a:rPr lang="fr-FR" sz="2000"/>
              <a:t> </a:t>
            </a:r>
            <a:r>
              <a:rPr lang="fr-FR" sz="2000" err="1"/>
              <a:t>regional</a:t>
            </a:r>
            <a:r>
              <a:rPr lang="fr-FR" sz="2000"/>
              <a:t> </a:t>
            </a:r>
            <a:r>
              <a:rPr lang="fr-FR" sz="2000" err="1"/>
              <a:t>partners</a:t>
            </a:r>
            <a:r>
              <a:rPr lang="fr-FR" sz="2000"/>
              <a:t> like the </a:t>
            </a:r>
            <a:r>
              <a:rPr lang="fr-FR" sz="2000" err="1"/>
              <a:t>European</a:t>
            </a:r>
            <a:r>
              <a:rPr lang="fr-FR" sz="2000"/>
              <a:t> Commission and United Nations </a:t>
            </a:r>
            <a:r>
              <a:rPr lang="fr-FR" sz="2000" err="1"/>
              <a:t>entities</a:t>
            </a:r>
            <a:r>
              <a:rPr lang="fr-FR" sz="200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The pivotal </a:t>
            </a:r>
            <a:r>
              <a:rPr lang="fr-FR" sz="2000" err="1"/>
              <a:t>role</a:t>
            </a:r>
            <a:r>
              <a:rPr lang="fr-FR" sz="2000"/>
              <a:t> of </a:t>
            </a:r>
            <a:r>
              <a:rPr lang="fr-FR" sz="2000" err="1"/>
              <a:t>Regional</a:t>
            </a:r>
            <a:r>
              <a:rPr lang="fr-FR" sz="2000"/>
              <a:t> </a:t>
            </a:r>
            <a:r>
              <a:rPr lang="fr-FR" sz="2000" err="1"/>
              <a:t>Specialized</a:t>
            </a:r>
            <a:r>
              <a:rPr lang="fr-FR" sz="2000"/>
              <a:t> and Training Centres in </a:t>
            </a:r>
            <a:r>
              <a:rPr lang="fr-FR" sz="2000" err="1"/>
              <a:t>capacity</a:t>
            </a:r>
            <a:r>
              <a:rPr lang="fr-FR" sz="2000"/>
              <a:t> </a:t>
            </a:r>
            <a:r>
              <a:rPr lang="fr-FR" sz="2000" err="1"/>
              <a:t>development</a:t>
            </a:r>
            <a:r>
              <a:rPr lang="fr-FR" sz="200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The importance of United Nations </a:t>
            </a:r>
            <a:r>
              <a:rPr lang="fr-FR" sz="2000" err="1"/>
              <a:t>Resident</a:t>
            </a:r>
            <a:r>
              <a:rPr lang="fr-FR" sz="2000"/>
              <a:t> </a:t>
            </a:r>
            <a:r>
              <a:rPr lang="fr-FR" sz="2000" err="1"/>
              <a:t>Coordinators</a:t>
            </a:r>
            <a:r>
              <a:rPr lang="fr-FR" sz="2000"/>
              <a:t> in </a:t>
            </a:r>
            <a:r>
              <a:rPr lang="fr-FR" sz="2000" err="1"/>
              <a:t>supporting</a:t>
            </a:r>
            <a:r>
              <a:rPr lang="fr-FR" sz="2000"/>
              <a:t> </a:t>
            </a:r>
            <a:r>
              <a:rPr lang="fr-FR" sz="2000" err="1"/>
              <a:t>climate</a:t>
            </a:r>
            <a:r>
              <a:rPr lang="fr-FR" sz="2000"/>
              <a:t> action and the EW4All Initiatives,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The guidance </a:t>
            </a:r>
            <a:r>
              <a:rPr lang="fr-FR" sz="2000" err="1"/>
              <a:t>provided</a:t>
            </a:r>
            <a:r>
              <a:rPr lang="fr-FR" sz="2000"/>
              <a:t> by the WMO Programmes description,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The WMO Resource </a:t>
            </a:r>
            <a:r>
              <a:rPr lang="fr-FR" sz="2000" err="1"/>
              <a:t>Mobilization</a:t>
            </a:r>
            <a:r>
              <a:rPr lang="fr-FR" sz="2000"/>
              <a:t> </a:t>
            </a:r>
            <a:r>
              <a:rPr lang="fr-FR" sz="2000" err="1"/>
              <a:t>Strategy</a:t>
            </a:r>
            <a:r>
              <a:rPr lang="fr-FR" sz="2000"/>
              <a:t> and the </a:t>
            </a:r>
            <a:r>
              <a:rPr lang="fr-FR" sz="2000" err="1"/>
              <a:t>Cooperation</a:t>
            </a:r>
            <a:r>
              <a:rPr lang="fr-FR" sz="2000"/>
              <a:t> </a:t>
            </a:r>
            <a:r>
              <a:rPr lang="fr-FR" sz="2000" err="1"/>
              <a:t>with</a:t>
            </a:r>
            <a:r>
              <a:rPr lang="fr-FR" sz="2000"/>
              <a:t> the United Nations </a:t>
            </a:r>
            <a:r>
              <a:rPr lang="fr-FR" sz="2000" err="1"/>
              <a:t>adopted</a:t>
            </a:r>
            <a:r>
              <a:rPr lang="fr-FR" sz="2000"/>
              <a:t> by EC-78.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30A043-6AAC-0101-A1AC-4DE07C488B94}"/>
              </a:ext>
            </a:extLst>
          </p:cNvPr>
          <p:cNvSpPr txBox="1"/>
          <p:nvPr/>
        </p:nvSpPr>
        <p:spPr>
          <a:xfrm>
            <a:off x="935631" y="965006"/>
            <a:ext cx="11285962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u="sng">
                <a:latin typeface="Arial" panose="020B0604020202020204" pitchFamily="34" charset="0"/>
                <a:cs typeface="Arial" panose="020B0604020202020204" pitchFamily="34" charset="0"/>
              </a:rPr>
              <a:t>In response to the WMO Strategic objective 2024–2027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Objective 5.2 Nurture WMO Strategic partnerships and;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Objective 4.3 Scale up effective partnerships in sustainable and cost-efficient infrastructure and service delivery</a:t>
            </a:r>
          </a:p>
        </p:txBody>
      </p:sp>
    </p:spTree>
    <p:extLst>
      <p:ext uri="{BB962C8B-B14F-4D97-AF65-F5344CB8AC3E}">
        <p14:creationId xmlns:p14="http://schemas.microsoft.com/office/powerpoint/2010/main" val="78481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F8453F7-5C00-AA02-ED7A-01F5E4166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445" y="1517394"/>
            <a:ext cx="11315306" cy="4068908"/>
          </a:xfrm>
        </p:spPr>
        <p:txBody>
          <a:bodyPr/>
          <a:lstStyle/>
          <a:p>
            <a:r>
              <a:rPr lang="en-US" sz="2000"/>
              <a:t>Action expected: Consider and adopt the draft decision on collaboration and resource mobilization </a:t>
            </a:r>
          </a:p>
          <a:p>
            <a:r>
              <a:rPr lang="en-US" u="sng"/>
              <a:t>RA VI decides:</a:t>
            </a:r>
          </a:p>
          <a:p>
            <a:pPr marL="342900" indent="-342900">
              <a:buAutoNum type="arabicParenBoth"/>
            </a:pPr>
            <a:r>
              <a:rPr lang="en-US" sz="2000" b="1"/>
              <a:t>To request the RA VI Management Group, with the support of the WMO Secretariat and particular with WMO Development Partnerships Office, to</a:t>
            </a:r>
            <a:r>
              <a:rPr lang="en-US" sz="1800" b="1"/>
              <a:t>:</a:t>
            </a:r>
          </a:p>
          <a:p>
            <a:pPr marL="342900" indent="-342900">
              <a:lnSpc>
                <a:spcPct val="70000"/>
              </a:lnSpc>
              <a:buAutoNum type="arabicParenBoth"/>
            </a:pPr>
            <a:endParaRPr lang="en-US" sz="1800"/>
          </a:p>
          <a:p>
            <a:pPr marL="971550" lvl="1" indent="-514350" algn="l">
              <a:buFont typeface="Arial" panose="020B0604020202020204" pitchFamily="34" charset="0"/>
              <a:buAutoNum type="alphaLcParenBoth"/>
            </a:pPr>
            <a:r>
              <a:rPr lang="en-US" b="1"/>
              <a:t>Foster Partnerships</a:t>
            </a:r>
            <a:r>
              <a:rPr lang="en-US"/>
              <a:t>: Collaborate with regional organizations and economic groups to boost NMHSs' impact through applying WMO recommendations on education, training, and the application of the latest technologies, including AI;</a:t>
            </a:r>
          </a:p>
          <a:p>
            <a:pPr marL="971550" lvl="1" indent="-514350" algn="l">
              <a:buFont typeface="Arial" panose="020B0604020202020204" pitchFamily="34" charset="0"/>
              <a:buAutoNum type="alphaLcParenBoth"/>
            </a:pPr>
            <a:r>
              <a:rPr lang="en-US" b="1"/>
              <a:t>Access</a:t>
            </a:r>
            <a:r>
              <a:rPr lang="en-US"/>
              <a:t> </a:t>
            </a:r>
            <a:r>
              <a:rPr lang="en-US" b="1"/>
              <a:t>Funding</a:t>
            </a:r>
            <a:r>
              <a:rPr lang="en-US"/>
              <a:t>: Identify the financial mechanisms available to the RA VI Member states and support them accessing those, in particular those of the European Commission;</a:t>
            </a:r>
          </a:p>
          <a:p>
            <a:pPr marL="971550" lvl="1" indent="-514350" algn="l">
              <a:buFont typeface="Arial" panose="020B0604020202020204" pitchFamily="34" charset="0"/>
              <a:buAutoNum type="alphaLcParenBoth"/>
            </a:pPr>
            <a:r>
              <a:rPr lang="en-US" b="1"/>
              <a:t>Track Progress</a:t>
            </a:r>
            <a:r>
              <a:rPr lang="en-US"/>
              <a:t>: Establish a robust monitoring and reporting mechanism to track progress in capacity development and technology adoption across RA VI.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FF7DCB8-DF7D-1F80-3407-DAE63AF15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79" y="540332"/>
            <a:ext cx="12192000" cy="685800"/>
          </a:xfrm>
        </p:spPr>
        <p:txBody>
          <a:bodyPr/>
          <a:lstStyle/>
          <a:p>
            <a:pPr algn="ctr"/>
            <a:r>
              <a:rPr lang="sv-SE" sz="2800">
                <a:latin typeface="Arial"/>
                <a:cs typeface="Arial"/>
              </a:rPr>
              <a:t>Actions </a:t>
            </a:r>
            <a:r>
              <a:rPr lang="sv-SE" sz="2800" err="1">
                <a:latin typeface="Arial"/>
                <a:cs typeface="Arial"/>
              </a:rPr>
              <a:t>required</a:t>
            </a:r>
            <a:r>
              <a:rPr lang="sv-SE" sz="2800">
                <a:latin typeface="Arial"/>
                <a:cs typeface="Arial"/>
              </a:rPr>
              <a:t> from RA VI</a:t>
            </a:r>
          </a:p>
        </p:txBody>
      </p:sp>
    </p:spTree>
    <p:extLst>
      <p:ext uri="{BB962C8B-B14F-4D97-AF65-F5344CB8AC3E}">
        <p14:creationId xmlns:p14="http://schemas.microsoft.com/office/powerpoint/2010/main" val="374552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F8453F7-5C00-AA02-ED7A-01F5E4166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9545" y="1937125"/>
            <a:ext cx="9887482" cy="2656796"/>
          </a:xfrm>
        </p:spPr>
        <p:txBody>
          <a:bodyPr/>
          <a:lstStyle/>
          <a:p>
            <a:r>
              <a:rPr lang="en-US" u="sng"/>
              <a:t>RA VI decides:</a:t>
            </a:r>
          </a:p>
          <a:p>
            <a:pPr>
              <a:lnSpc>
                <a:spcPct val="70000"/>
              </a:lnSpc>
            </a:pPr>
            <a:endParaRPr lang="en-US" u="sng"/>
          </a:p>
          <a:p>
            <a:r>
              <a:rPr lang="en-US" sz="2000" b="1"/>
              <a:t>(2) To invite the Regional Specialized </a:t>
            </a:r>
            <a:r>
              <a:rPr lang="en-US" sz="2000" b="1" err="1"/>
              <a:t>Centres</a:t>
            </a:r>
            <a:r>
              <a:rPr lang="en-US" sz="2000" b="1"/>
              <a:t>, </a:t>
            </a:r>
            <a:r>
              <a:rPr lang="en-US" sz="2000"/>
              <a:t>including Regional Training </a:t>
            </a:r>
            <a:r>
              <a:rPr lang="en-US" sz="2000" err="1"/>
              <a:t>Centres</a:t>
            </a:r>
            <a:r>
              <a:rPr lang="en-US" sz="200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To address training needs based on assessments made with WMO Secretariat support, through tailored </a:t>
            </a:r>
            <a:r>
              <a:rPr lang="en-US" sz="2000" err="1"/>
              <a:t>programmes</a:t>
            </a:r>
            <a:r>
              <a:rPr lang="en-US" sz="2000"/>
              <a:t>, regional events, and training sessions, driving capacity development and the operationalization of research in RA VI;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FF7DCB8-DF7D-1F80-3407-DAE63AF15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92118"/>
            <a:ext cx="12192000" cy="685800"/>
          </a:xfrm>
        </p:spPr>
        <p:txBody>
          <a:bodyPr/>
          <a:lstStyle/>
          <a:p>
            <a:pPr algn="ctr"/>
            <a:r>
              <a:rPr lang="sv-SE" sz="2800">
                <a:latin typeface="Arial"/>
                <a:cs typeface="Arial"/>
              </a:rPr>
              <a:t>Actions </a:t>
            </a:r>
            <a:r>
              <a:rPr lang="sv-SE" sz="2800" err="1">
                <a:latin typeface="Arial"/>
                <a:cs typeface="Arial"/>
              </a:rPr>
              <a:t>required</a:t>
            </a:r>
            <a:r>
              <a:rPr lang="sv-SE" sz="2800">
                <a:latin typeface="Arial"/>
                <a:cs typeface="Arial"/>
              </a:rPr>
              <a:t> </a:t>
            </a:r>
            <a:endParaRPr lang="fr-FR"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80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DE4CA-A968-2CF8-39C7-B8D6C05DB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5" y="125429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u="sng"/>
              <a:t>RA VI decides:</a:t>
            </a:r>
          </a:p>
          <a:p>
            <a:pPr marL="0" indent="0" algn="l">
              <a:buNone/>
            </a:pPr>
            <a:endParaRPr lang="en-US" u="sng"/>
          </a:p>
          <a:p>
            <a:pPr marL="0" indent="0" algn="l">
              <a:buNone/>
            </a:pPr>
            <a:r>
              <a:rPr lang="en-US"/>
              <a:t>(3) </a:t>
            </a:r>
            <a:r>
              <a:rPr lang="en-US" b="1"/>
              <a:t>To invite Members, to:</a:t>
            </a:r>
          </a:p>
          <a:p>
            <a:pPr marL="0" indent="0" algn="l">
              <a:buNone/>
            </a:pPr>
            <a:endParaRPr lang="en-US" b="1"/>
          </a:p>
          <a:p>
            <a:pPr marL="971550" lvl="1" indent="-514350" algn="l">
              <a:lnSpc>
                <a:spcPct val="110000"/>
              </a:lnSpc>
              <a:buAutoNum type="alphaLcParenBoth"/>
            </a:pPr>
            <a:r>
              <a:rPr lang="en-US" sz="2900"/>
              <a:t>Contribute to </a:t>
            </a:r>
            <a:r>
              <a:rPr lang="en-US" sz="2900" b="1"/>
              <a:t>WMO-related </a:t>
            </a:r>
            <a:r>
              <a:rPr lang="en-US" sz="2900" b="1" err="1"/>
              <a:t>programmes</a:t>
            </a:r>
            <a:r>
              <a:rPr lang="en-US" sz="2900" b="1"/>
              <a:t> </a:t>
            </a:r>
            <a:r>
              <a:rPr lang="en-US" sz="2900"/>
              <a:t>and </a:t>
            </a:r>
            <a:r>
              <a:rPr lang="en-US" sz="2900" b="1"/>
              <a:t>implementations of RA VI RECO recommendations </a:t>
            </a:r>
            <a:r>
              <a:rPr lang="en-US" sz="2900"/>
              <a:t>on the Future Role of NMHSs: Leadership and Management </a:t>
            </a:r>
          </a:p>
          <a:p>
            <a:pPr marL="971550" lvl="1" indent="-514350" algn="l">
              <a:lnSpc>
                <a:spcPct val="110000"/>
              </a:lnSpc>
              <a:buAutoNum type="alphaLcParenBoth"/>
            </a:pPr>
            <a:r>
              <a:rPr lang="en-US" sz="2900" b="1"/>
              <a:t>Cooperate with the United Nations Resident Coordinators</a:t>
            </a:r>
            <a:r>
              <a:rPr lang="en-US" sz="2900"/>
              <a:t>, supported by the WMO Secretariat, to improve understanding of NMHSs activities for enhanced collaboration and strategy alignment through engagement in the </a:t>
            </a:r>
            <a:r>
              <a:rPr lang="en-US" sz="2900" b="1"/>
              <a:t>United Nations Cooperation Development Framework</a:t>
            </a:r>
            <a:r>
              <a:rPr lang="en-US" sz="2900"/>
              <a:t>;</a:t>
            </a:r>
          </a:p>
          <a:p>
            <a:pPr marL="971550" lvl="1" indent="-514350" algn="l">
              <a:lnSpc>
                <a:spcPct val="110000"/>
              </a:lnSpc>
              <a:buFont typeface="Arial" panose="020B0604020202020204" pitchFamily="34" charset="0"/>
              <a:buAutoNum type="alphaLcParenBoth"/>
            </a:pPr>
            <a:r>
              <a:rPr lang="en-US" sz="2900"/>
              <a:t>Use the </a:t>
            </a:r>
            <a:r>
              <a:rPr lang="en-US" sz="2900" b="1"/>
              <a:t>Regional United Nations Economic Commission for Europe </a:t>
            </a:r>
            <a:r>
              <a:rPr lang="en-US" sz="2900"/>
              <a:t>(UNECE) Forum on Sustainable Development to share best practices, advocate for WMO policies and strategies, and facilitate their integration into national plans for sustainable development;</a:t>
            </a:r>
          </a:p>
          <a:p>
            <a:pPr marL="971550" lvl="1" indent="-514350" algn="l">
              <a:lnSpc>
                <a:spcPct val="110000"/>
              </a:lnSpc>
              <a:buFont typeface="Arial" panose="020B0604020202020204" pitchFamily="34" charset="0"/>
              <a:buAutoNum type="alphaLcParenBoth"/>
            </a:pPr>
            <a:r>
              <a:rPr lang="en-US" sz="2900"/>
              <a:t>Implement the </a:t>
            </a:r>
            <a:r>
              <a:rPr lang="en-US" sz="2900" b="1"/>
              <a:t>WMO Capacity Development Framework regionally </a:t>
            </a:r>
            <a:r>
              <a:rPr lang="en-US" sz="2900"/>
              <a:t>to fit local needs and priorities</a:t>
            </a:r>
          </a:p>
          <a:p>
            <a:pPr marL="0" indent="0" algn="l">
              <a:buNone/>
            </a:pPr>
            <a:endParaRPr lang="en-US" b="1"/>
          </a:p>
          <a:p>
            <a:pPr marL="0" indent="0" algn="l">
              <a:buNone/>
            </a:pPr>
            <a:endParaRPr lang="en-US" b="1"/>
          </a:p>
          <a:p>
            <a:pPr marL="0" indent="0" algn="l">
              <a:buNone/>
            </a:pPr>
            <a:endParaRPr lang="en-US"/>
          </a:p>
          <a:p>
            <a:pPr algn="l"/>
            <a:endParaRPr lang="en-CH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42E16390-B101-9A0A-3359-0FCA9E0DA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747"/>
            <a:ext cx="10515600" cy="681932"/>
          </a:xfrm>
        </p:spPr>
        <p:txBody>
          <a:bodyPr/>
          <a:lstStyle/>
          <a:p>
            <a:r>
              <a:rPr lang="sv-SE" sz="2800">
                <a:latin typeface="Arial"/>
                <a:cs typeface="Arial"/>
              </a:rPr>
              <a:t>Actions </a:t>
            </a:r>
            <a:r>
              <a:rPr lang="sv-SE" sz="2800" err="1">
                <a:latin typeface="Arial"/>
                <a:cs typeface="Arial"/>
              </a:rPr>
              <a:t>required</a:t>
            </a:r>
            <a:r>
              <a:rPr lang="sv-SE" sz="2800">
                <a:latin typeface="Arial"/>
                <a:cs typeface="Arial"/>
              </a:rPr>
              <a:t> </a:t>
            </a:r>
            <a:endParaRPr lang="fr-FR"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12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B6973-584C-651C-CBE2-4E149CC2E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658" y="2980390"/>
            <a:ext cx="9144000" cy="685172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15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030F5DF43114192A5B004B8877C2F" ma:contentTypeVersion="1" ma:contentTypeDescription="Create a new document." ma:contentTypeScope="" ma:versionID="66b92474dcb6f14d162a57c4e546006a">
  <xsd:schema xmlns:xsd="http://www.w3.org/2001/XMLSchema" xmlns:xs="http://www.w3.org/2001/XMLSchema" xmlns:p="http://schemas.microsoft.com/office/2006/metadata/properties" xmlns:ns2="d34343af-28c4-4431-8b96-d735d539fd00" targetNamespace="http://schemas.microsoft.com/office/2006/metadata/properties" ma:root="true" ma:fieldsID="c0d0e37831773eb3d19dc174c854a570" ns2:_="">
    <xsd:import namespace="d34343af-28c4-4431-8b96-d735d539fd0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343af-28c4-4431-8b96-d735d539fd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E52031-732F-419C-B7BD-F922FCB163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DF15BF-F44A-4059-B81D-2A66788FCFFD}"/>
</file>

<file path=customXml/itemProps3.xml><?xml version="1.0" encoding="utf-8"?>
<ds:datastoreItem xmlns:ds="http://schemas.openxmlformats.org/officeDocument/2006/customXml" ds:itemID="{D9EDEA9D-70D3-421B-A1BF-F856CDD52124}">
  <ds:schemaRefs>
    <ds:schemaRef ds:uri="0238f0ac-9b23-40a1-9bea-3608b3f97744"/>
    <ds:schemaRef ds:uri="2c63548e-e22e-43cb-a415-9193d4d80a38"/>
    <ds:schemaRef ds:uri="9d2c9005-3129-4719-81ca-2fc8d806cf37"/>
    <ds:schemaRef ds:uri="9dd362d0-63f2-4e3c-ac06-664d054c73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aca04df-8684-493a-8a97-adaadf979299"/>
    <ds:schemaRef ds:uri="aa5841f4-9dcf-407c-9b2e-ddd75f1997e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2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Custom Design</vt:lpstr>
      <vt:lpstr>1_Custom Design</vt:lpstr>
      <vt:lpstr>2_Custom Design</vt:lpstr>
      <vt:lpstr>PowerPoint Presentation</vt:lpstr>
      <vt:lpstr>Document Content</vt:lpstr>
      <vt:lpstr>Decision Justification </vt:lpstr>
      <vt:lpstr>Actions required from RA VI</vt:lpstr>
      <vt:lpstr>Actions required </vt:lpstr>
      <vt:lpstr>Actions required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WMO </dc:title>
  <dc:creator>Klara Josipovic</dc:creator>
  <cp:revision>6</cp:revision>
  <dcterms:created xsi:type="dcterms:W3CDTF">2024-04-23T12:25:23Z</dcterms:created>
  <dcterms:modified xsi:type="dcterms:W3CDTF">2024-10-15T09:13:26Z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0x0101003C8030F5DF43114192A5B004B8877C2F</vt:lpwstr>
  </property>
  <property fmtid="{D5CDD505-2E9C-101B-9397-08002B2CF9AE}" pid="3" name="_dlc_DocIdItemGuid">
    <vt:lpwstr>2128f1fd-ab8b-46cd-bcb3-530098bf7019</vt:lpwstr>
  </property>
  <property fmtid="{D5CDD505-2E9C-101B-9397-08002B2CF9AE}" pid="4" name="MediaServiceImageTags">
    <vt:lpwstr/>
  </property>
</Properties>
</file>